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3" r:id="rId2"/>
    <p:sldId id="268" r:id="rId3"/>
    <p:sldId id="281" r:id="rId4"/>
    <p:sldId id="270" r:id="rId5"/>
    <p:sldId id="269" r:id="rId6"/>
    <p:sldId id="275" r:id="rId7"/>
    <p:sldId id="2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6B0B9-BCE8-324A-9398-3AE07BDD5ABA}" v="64" dt="2020-11-17T13:49:29.294"/>
    <p1510:client id="{94C2C95C-CA8D-74BF-CCA2-854F56697565}" v="20" dt="2020-12-04T09:54:30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7427" autoAdjust="0"/>
  </p:normalViewPr>
  <p:slideViewPr>
    <p:cSldViewPr snapToGrid="0">
      <p:cViewPr varScale="1">
        <p:scale>
          <a:sx n="100" d="100"/>
          <a:sy n="100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59D6-17CE-4225-A138-9A49BF45923C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936B3-9C67-454F-9E1A-D71A91AEB8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38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osto.net/kori/peavy/peavy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innokyla.fi/documents/2668141/e3f8d775-4481-4198-a20d-bd4ed8aca0a8" TargetMode="External"/><Relationship Id="rId4" Type="http://schemas.openxmlformats.org/officeDocument/2006/relationships/hyperlink" Target="https://mieli.fi/fi/julisteet-ja-kortit/millainen-selviytyj%C3%A4-ol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LISÄÄ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hlinkClick r:id="rId3"/>
              </a:rPr>
              <a:t>Peavyn harjoitukset: http://www.avosto.net/kori/peavy/peavy.htm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hlinkClick r:id="rId4"/>
              </a:rPr>
              <a:t>https://mieli.fi/fi/julisteet-ja-kortit/millainen-selviytyj%C3%A4-olen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Elämäntilanteen selvittämisen ympyrä sovellettava työkalu </a:t>
            </a:r>
            <a:r>
              <a:rPr lang="en-US" dirty="0">
                <a:hlinkClick r:id="rId5"/>
              </a:rPr>
              <a:t>https://www.innokyla.fi/documents/2668141/e3f8d775-4481-4198-a20d-bd4ed8aca0a8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Korttiluettelon kokoaminen (OVI-kortit jne.)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936B3-9C67-454F-9E1A-D71A91AEB84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89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70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42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60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32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85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30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94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79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9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9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80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BB66-59C5-49CE-94EF-F23243774221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E25F-3A04-488F-AEA7-33805304DF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uturescore.ilmarinen.f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erywellmind.com/ways-to-become-more-resilient-27950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ilakaisla.fi/blogi/8-tapaa-parempaan-itsensa-johtamiseen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ilosofianakatemia.fi/palvelut/itseohjautuvuusmittari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s://www.ttl.fi/resilienssi-pikatesti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ilience-project.eu/fileadmin/documents/Personal_Profile_fi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resilience-project.eu/uploads/media/self_evaluation_fi.pdf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resilience-project.eu/" TargetMode="External"/><Relationship Id="rId9" Type="http://schemas.openxmlformats.org/officeDocument/2006/relationships/hyperlink" Target="https://futurescore.ilmarinen.fi/" TargetMode="Externa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594EE6EB-CF04-4DD5-A0EB-F7740BDD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400">
                <a:solidFill>
                  <a:schemeClr val="tx2"/>
                </a:solidFill>
              </a:rPr>
              <a:t>Valmennustapaamisen</a:t>
            </a:r>
            <a:r>
              <a:rPr lang="fi-FI" sz="3400" b="1" dirty="0">
                <a:solidFill>
                  <a:schemeClr val="tx2"/>
                </a:solidFill>
              </a:rPr>
              <a:t> </a:t>
            </a:r>
            <a:r>
              <a:rPr lang="fi-FI" sz="3400">
                <a:solidFill>
                  <a:schemeClr val="tx2"/>
                </a:solidFill>
              </a:rPr>
              <a:t>ohjelma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7C296B-5074-4EF0-BA01-5C4E6816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1989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klo 9.00-9.10 Sisäänkirjautuminen Zoom työtilaan ja ääniyhteyksien testaaminen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klo 9.10-9.30 Nostot reflektiopäiväkirjasta</a:t>
            </a:r>
            <a:endParaRPr lang="en-US"/>
          </a:p>
          <a:p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klo 9.30-9.35 Tauko</a:t>
            </a:r>
            <a:r>
              <a:rPr lang="en-US" dirty="0">
                <a:ea typeface="+mn-lt"/>
                <a:cs typeface="+mn-lt"/>
              </a:rPr>
              <a:t>    </a:t>
            </a:r>
            <a:endParaRPr lang="en-US" dirty="0"/>
          </a:p>
          <a:p>
            <a:r>
              <a:rPr lang="en-US">
                <a:ea typeface="+mn-lt"/>
                <a:cs typeface="+mn-lt"/>
              </a:rPr>
              <a:t>klo 9.35-10.35 Virittäytyminen teemaan: Vanhemmuuden kolme jäsennystä, osaamisen tunnistamisen työkaluja ja vanhemmuuden voimavarojen reflektointia</a:t>
            </a:r>
            <a:endParaRPr lang="en-US"/>
          </a:p>
          <a:p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klo 10.35-10.45 Tauko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>
                <a:ea typeface="+mn-lt"/>
                <a:cs typeface="+mn-lt"/>
              </a:rPr>
              <a:t>klo 10.45-11.35 Resilienssi ja itsensä johtaminen sekä osaamisen tunnistamisen työkaluja </a:t>
            </a:r>
            <a:endParaRPr lang="en-US"/>
          </a:p>
          <a:p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klo 11.35-10.40 Tauko</a:t>
            </a:r>
            <a:endParaRPr lang="en-US">
              <a:solidFill>
                <a:schemeClr val="accent1"/>
              </a:solidFill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klo 11.40-12.00 Valmennustapaamisen arviointi ja jatkotyöskentelystä sopiminen</a:t>
            </a:r>
            <a:endParaRPr lang="en-US"/>
          </a:p>
          <a:p>
            <a:r>
              <a:rPr lang="en-US">
                <a:ea typeface="+mn-lt"/>
                <a:cs typeface="+mn-lt"/>
              </a:rPr>
              <a:t>klo 12.00 Check-out </a:t>
            </a:r>
            <a:endParaRPr lang="en-US"/>
          </a:p>
          <a:p>
            <a:endParaRPr lang="en-US" dirty="0">
              <a:cs typeface="Calibri"/>
            </a:endParaRPr>
          </a:p>
        </p:txBody>
      </p:sp>
      <p:pic>
        <p:nvPicPr>
          <p:cNvPr id="32" name="Picture 3" descr="Logo Vipuvoimaa EU:lta">
            <a:extLst>
              <a:ext uri="{FF2B5EF4-FFF2-40B4-BE49-F238E27FC236}">
                <a16:creationId xmlns:a16="http://schemas.microsoft.com/office/drawing/2014/main" id="{9E0EC64B-A818-4624-88DE-FCD072FA9D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5" y="5844928"/>
            <a:ext cx="1315616" cy="773210"/>
          </a:xfrm>
          <a:prstGeom prst="rect">
            <a:avLst/>
          </a:prstGeom>
        </p:spPr>
      </p:pic>
      <p:pic>
        <p:nvPicPr>
          <p:cNvPr id="33" name="Picture 2" descr="Logo Euroopan unioni, sosiaalirahasto">
            <a:extLst>
              <a:ext uri="{FF2B5EF4-FFF2-40B4-BE49-F238E27FC236}">
                <a16:creationId xmlns:a16="http://schemas.microsoft.com/office/drawing/2014/main" id="{57A7BE6E-522D-43A0-BFD6-E13EF9B192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4" y="5984271"/>
            <a:ext cx="1174103" cy="873729"/>
          </a:xfrm>
          <a:prstGeom prst="rect">
            <a:avLst/>
          </a:prstGeom>
        </p:spPr>
      </p:pic>
      <p:pic>
        <p:nvPicPr>
          <p:cNvPr id="19" name="Picture 1" descr="DUUNI-hankkeen logo">
            <a:extLst>
              <a:ext uri="{FF2B5EF4-FFF2-40B4-BE49-F238E27FC236}">
                <a16:creationId xmlns:a16="http://schemas.microsoft.com/office/drawing/2014/main" id="{245C1874-5F6D-49E6-86F3-EBB36E1DE6E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347185" y="281149"/>
            <a:ext cx="1752203" cy="16502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C980B54C-DF65-4859-B33A-564B16442B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1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594EE6EB-CF04-4DD5-A0EB-F7740BDD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400">
                <a:solidFill>
                  <a:srgbClr val="000000"/>
                </a:solidFill>
                <a:cs typeface="Calibri Light"/>
              </a:rPr>
              <a:t>Tulevaisuuden työelämätaidot</a:t>
            </a:r>
            <a:br>
              <a:rPr lang="fi-FI" sz="3400" dirty="0">
                <a:solidFill>
                  <a:srgbClr val="000000"/>
                </a:solidFill>
                <a:cs typeface="Calibri Light"/>
              </a:rPr>
            </a:br>
            <a:r>
              <a:rPr lang="fi-FI" sz="3400">
                <a:solidFill>
                  <a:srgbClr val="000000"/>
                </a:solidFill>
                <a:cs typeface="Calibri Light"/>
              </a:rPr>
              <a:t>TOP10</a:t>
            </a:r>
            <a:endParaRPr lang="fi-FI" sz="3400" dirty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7C296B-5074-4EF0-BA01-5C4E6816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870" y="1897342"/>
            <a:ext cx="9152966" cy="409136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Vuorovaikutustaito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Itsetuntemus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Tunneälykkyys ja empatia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Kyky tunnistaa ja kehittää omaa osaamista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Verkostoitumiskyky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Resilienssi eli muutosjoustavuus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Yhteistyökyky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Kyky toimia erilaisissa ympäristöissä ja kulttuureissa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Kriittinen ajattelu ja luovuus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Itseohjautuvuus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b="1" dirty="0">
                <a:ea typeface="+mn-lt"/>
                <a:cs typeface="+mn-lt"/>
              </a:rPr>
              <a:t>Lähde</a:t>
            </a:r>
            <a:r>
              <a:rPr lang="en-US" sz="1400">
                <a:ea typeface="+mn-lt"/>
                <a:cs typeface="+mn-lt"/>
              </a:rPr>
              <a:t> Kati Korhonen-Yrjänheikki 2011.</a:t>
            </a:r>
            <a:r>
              <a:rPr lang="en-US" sz="1400" b="1" dirty="0">
                <a:ea typeface="+mn-lt"/>
                <a:cs typeface="+mn-lt"/>
              </a:rPr>
              <a:t>  </a:t>
            </a:r>
            <a:r>
              <a:rPr lang="en-US" sz="1400">
                <a:ea typeface="+mn-lt"/>
                <a:cs typeface="+mn-lt"/>
              </a:rPr>
              <a:t>Suomalaisen tekniikan korkeakoulutuksen tulevaisuus – sidosryhmäyhteistyön näkökulma. Väitöskirja. </a:t>
            </a: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b="1">
                <a:ea typeface="+mn-lt"/>
                <a:cs typeface="+mn-lt"/>
              </a:rPr>
              <a:t>Lisätietoja </a:t>
            </a:r>
            <a:r>
              <a:rPr lang="en-US" sz="1400" dirty="0">
                <a:ea typeface="+mn-lt"/>
                <a:cs typeface="+mn-lt"/>
                <a:hlinkClick r:id="rId2"/>
              </a:rPr>
              <a:t>futurescore.ilmarinen.fi</a:t>
            </a:r>
            <a:endParaRPr lang="en-US" sz="1400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32" name="Picture 3" descr="Logo Vipuvoimaa EU:lta">
            <a:extLst>
              <a:ext uri="{FF2B5EF4-FFF2-40B4-BE49-F238E27FC236}">
                <a16:creationId xmlns:a16="http://schemas.microsoft.com/office/drawing/2014/main" id="{9E0EC64B-A818-4624-88DE-FCD072FA9D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5" y="5844928"/>
            <a:ext cx="1315616" cy="773210"/>
          </a:xfrm>
          <a:prstGeom prst="rect">
            <a:avLst/>
          </a:prstGeom>
        </p:spPr>
      </p:pic>
      <p:pic>
        <p:nvPicPr>
          <p:cNvPr id="33" name="Picture 2" descr="Logo Euroopan unioni, sosiaalirahasto">
            <a:extLst>
              <a:ext uri="{FF2B5EF4-FFF2-40B4-BE49-F238E27FC236}">
                <a16:creationId xmlns:a16="http://schemas.microsoft.com/office/drawing/2014/main" id="{57A7BE6E-522D-43A0-BFD6-E13EF9B1920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4" y="5984271"/>
            <a:ext cx="1174103" cy="873729"/>
          </a:xfrm>
          <a:prstGeom prst="rect">
            <a:avLst/>
          </a:prstGeom>
        </p:spPr>
      </p:pic>
      <p:pic>
        <p:nvPicPr>
          <p:cNvPr id="19" name="Picture 1" descr="DUUNI-hankkeen logo">
            <a:extLst>
              <a:ext uri="{FF2B5EF4-FFF2-40B4-BE49-F238E27FC236}">
                <a16:creationId xmlns:a16="http://schemas.microsoft.com/office/drawing/2014/main" id="{245C1874-5F6D-49E6-86F3-EBB36E1DE6EB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347185" y="281149"/>
            <a:ext cx="1752203" cy="16502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C980B54C-DF65-4859-B33A-564B16442B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23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594EE6EB-CF04-4DD5-A0EB-F7740BDD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400">
                <a:solidFill>
                  <a:srgbClr val="000000"/>
                </a:solidFill>
                <a:cs typeface="Calibri Light"/>
              </a:rPr>
              <a:t>Resilienssi </a:t>
            </a:r>
            <a:r>
              <a:rPr lang="en-US" sz="3400">
                <a:latin typeface="Calibri Light"/>
                <a:cs typeface="Calibri"/>
              </a:rPr>
              <a:t>(Poijula, 2017)</a:t>
            </a:r>
            <a:endParaRPr lang="fi-FI" sz="3400">
              <a:latin typeface="Calibri Light"/>
              <a:ea typeface="+mj-lt"/>
              <a:cs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5E54C-1770-49B9-81A7-C582237D8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Kykyä...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7C296B-5074-4EF0-BA01-5C4E681675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selvitä elämän haasteista, stressistä, muutoksista, paineista tehokkaasti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selviytyä ja mukautua menestyksekkästi vastoinkäymisistä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ponnahtaa takaisin tasapainoiseen tilaan suuren elämän- tai uramuutoksen jälkeen              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&gt; muutosjoustavuus, henkinen ponnahdus- ja palautuskyky</a:t>
            </a:r>
            <a:endParaRPr lang="en-US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6623D-C576-4D37-8FA5-9C1DFBBCF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err="1">
                <a:ea typeface="+mn-lt"/>
                <a:cs typeface="+mn-lt"/>
              </a:rPr>
              <a:t>Yksilön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persoonallisuuserot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0" dirty="0">
                <a:ea typeface="+mn-lt"/>
                <a:cs typeface="+mn-lt"/>
              </a:rPr>
              <a:t>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kognitiiviset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taidot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liittyvät</a:t>
            </a:r>
            <a:endParaRPr lang="en-US" b="0" dirty="0" err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438C9-A868-45C3-B8EA-4D82006339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tehokkaaseen ongelmanratkaisutaitoon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itsesäätelyyn ja stressin sopeutumiskykyyn 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minä-pätevyyteen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itsetuntoon </a:t>
            </a:r>
          </a:p>
          <a:p>
            <a:r>
              <a:rPr lang="en-US">
                <a:ea typeface="+mn-lt"/>
                <a:cs typeface="+mn-lt"/>
              </a:rPr>
              <a:t>myönteisiin ihmissuhteisiin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uskoon, hengellisyyteen ja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huumoriin </a:t>
            </a:r>
            <a:endParaRPr lang="en-US"/>
          </a:p>
          <a:p>
            <a:endParaRPr lang="en-US" dirty="0">
              <a:cs typeface="Calibri"/>
            </a:endParaRPr>
          </a:p>
        </p:txBody>
      </p:sp>
      <p:pic>
        <p:nvPicPr>
          <p:cNvPr id="32" name="Picture 3" descr="Logo Vipuvoimaa EU:lta">
            <a:extLst>
              <a:ext uri="{FF2B5EF4-FFF2-40B4-BE49-F238E27FC236}">
                <a16:creationId xmlns:a16="http://schemas.microsoft.com/office/drawing/2014/main" id="{9E0EC64B-A818-4624-88DE-FCD072FA9D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5" y="5844928"/>
            <a:ext cx="1315616" cy="773210"/>
          </a:xfrm>
          <a:prstGeom prst="rect">
            <a:avLst/>
          </a:prstGeom>
        </p:spPr>
      </p:pic>
      <p:pic>
        <p:nvPicPr>
          <p:cNvPr id="33" name="Picture 2" descr="Logo Euroopan unioni, sosiaalirahasto">
            <a:extLst>
              <a:ext uri="{FF2B5EF4-FFF2-40B4-BE49-F238E27FC236}">
                <a16:creationId xmlns:a16="http://schemas.microsoft.com/office/drawing/2014/main" id="{57A7BE6E-522D-43A0-BFD6-E13EF9B192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4" y="5984271"/>
            <a:ext cx="1174103" cy="873729"/>
          </a:xfrm>
          <a:prstGeom prst="rect">
            <a:avLst/>
          </a:prstGeom>
        </p:spPr>
      </p:pic>
      <p:pic>
        <p:nvPicPr>
          <p:cNvPr id="19" name="Picture 1" descr="DUUNI-hankkeen logo">
            <a:extLst>
              <a:ext uri="{FF2B5EF4-FFF2-40B4-BE49-F238E27FC236}">
                <a16:creationId xmlns:a16="http://schemas.microsoft.com/office/drawing/2014/main" id="{245C1874-5F6D-49E6-86F3-EBB36E1DE6E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347185" y="281149"/>
            <a:ext cx="1752203" cy="16502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C980B54C-DF65-4859-B33A-564B16442B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08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594EE6EB-CF04-4DD5-A0EB-F7740BDD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400">
                <a:ea typeface="+mj-lt"/>
                <a:cs typeface="+mj-lt"/>
              </a:rPr>
              <a:t>Resilienttien</a:t>
            </a:r>
            <a:r>
              <a:rPr lang="fi-FI" sz="3400" b="1">
                <a:ea typeface="+mj-lt"/>
                <a:cs typeface="+mj-lt"/>
              </a:rPr>
              <a:t> </a:t>
            </a:r>
            <a:r>
              <a:rPr lang="fi-FI" sz="3400">
                <a:ea typeface="+mj-lt"/>
                <a:cs typeface="+mj-lt"/>
              </a:rPr>
              <a:t>ihmisten</a:t>
            </a:r>
            <a:r>
              <a:rPr lang="fi-FI" sz="3400" b="1">
                <a:ea typeface="+mj-lt"/>
                <a:cs typeface="+mj-lt"/>
              </a:rPr>
              <a:t> </a:t>
            </a:r>
            <a:r>
              <a:rPr lang="fi-FI" sz="3400">
                <a:ea typeface="+mj-lt"/>
                <a:cs typeface="+mj-lt"/>
              </a:rPr>
              <a:t>ominaispiirteitä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7C296B-5074-4EF0-BA01-5C4E6816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919"/>
            <a:ext cx="10515600" cy="471889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Itsesäätelytaidot 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Resilienteillä on itsesäätelytaitoja (internal locus of control), jonka mukaan heidän omalla toiminnallaan on merkitystä lopputulokseen esim. valinnat vaikuttavat omaan tilanteeseen, tulevaisuuteen ja kykyyn selviytyä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Hyvät ongelmanratkaisutaidot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Resilientit kykenevät löytämään kriisin ilmetessä ratkaisun, joka johtaa usein rauhallisen, järkiperäisen ja sopivan luovan lähestymisen pohjalta parempaan ongelmanratkaisuun.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Vahvat sosiaaliset suhteet</a:t>
            </a:r>
            <a:endParaRPr lang="en-US" dirty="0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Ongelmien käsittelyssä on tärkeää, että ympärillä on tukea tarjoavia ihmisiä - sosiaalista yhteenkuuluvuutta – ystävien, perheenjäsenten, työtovereiden ja verkosta löytyvän tukiryhmän kanssa voi jakaa haasteita, saada perspektiiviä, etsiä uusia ratkaisuja tai vain ilmaista tunteita. 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Selviytyjäksi ei uhriksi identifioituminen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Ylitsepääsemättömässäkin tilanteessa voi keskittyä positiiviseen lopputulokseen.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Avun pyytäminen 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Resilientillä on voimavarjoja, joiden ylläpito sisältää myös kykyä pyytää apua ja tukea ammattilaisilta ja vertaisilta, kirjoista, nettilähteistä, tukiryhmistä jne.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1400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en-US" sz="1400">
                <a:latin typeface="Calibri Light"/>
                <a:cs typeface="Calibri"/>
              </a:rPr>
              <a:t>Lähde: </a:t>
            </a:r>
            <a:r>
              <a:rPr lang="fi-FI" sz="1400" dirty="0">
                <a:latin typeface="Calibri Light"/>
                <a:cs typeface="Calibri Light"/>
                <a:hlinkClick r:id="rId2"/>
              </a:rPr>
              <a:t>https://www.verywellmind.com/ways-to-become-more-resilient-2795063</a:t>
            </a:r>
            <a:endParaRPr lang="fi-FI" sz="1400" dirty="0">
              <a:latin typeface="Calibri Light"/>
              <a:cs typeface="Calibri Light"/>
            </a:endParaRPr>
          </a:p>
        </p:txBody>
      </p:sp>
      <p:pic>
        <p:nvPicPr>
          <p:cNvPr id="32" name="Picture 3" descr="Logo Vipuvoimaa EU:lta">
            <a:extLst>
              <a:ext uri="{FF2B5EF4-FFF2-40B4-BE49-F238E27FC236}">
                <a16:creationId xmlns:a16="http://schemas.microsoft.com/office/drawing/2014/main" id="{9E0EC64B-A818-4624-88DE-FCD072FA9D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5" y="5844928"/>
            <a:ext cx="1315616" cy="773210"/>
          </a:xfrm>
          <a:prstGeom prst="rect">
            <a:avLst/>
          </a:prstGeom>
        </p:spPr>
      </p:pic>
      <p:pic>
        <p:nvPicPr>
          <p:cNvPr id="33" name="Picture 2" descr="Logo Euroopan unioni, sosiaalirahasto">
            <a:extLst>
              <a:ext uri="{FF2B5EF4-FFF2-40B4-BE49-F238E27FC236}">
                <a16:creationId xmlns:a16="http://schemas.microsoft.com/office/drawing/2014/main" id="{57A7BE6E-522D-43A0-BFD6-E13EF9B1920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4" y="5984271"/>
            <a:ext cx="1174103" cy="873729"/>
          </a:xfrm>
          <a:prstGeom prst="rect">
            <a:avLst/>
          </a:prstGeom>
        </p:spPr>
      </p:pic>
      <p:pic>
        <p:nvPicPr>
          <p:cNvPr id="19" name="Picture 1" descr="DUUNI-hankkeen logo">
            <a:extLst>
              <a:ext uri="{FF2B5EF4-FFF2-40B4-BE49-F238E27FC236}">
                <a16:creationId xmlns:a16="http://schemas.microsoft.com/office/drawing/2014/main" id="{245C1874-5F6D-49E6-86F3-EBB36E1DE6EB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347185" y="281149"/>
            <a:ext cx="1752203" cy="16502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C980B54C-DF65-4859-B33A-564B16442B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39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594EE6EB-CF04-4DD5-A0EB-F7740BD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08" y="365125"/>
            <a:ext cx="9322280" cy="133994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400">
                <a:solidFill>
                  <a:srgbClr val="000000"/>
                </a:solidFill>
                <a:cs typeface="Calibri Light"/>
              </a:rPr>
              <a:t>Itseohjautuvuus</a:t>
            </a:r>
            <a:br>
              <a:rPr lang="fi-FI" sz="3400" dirty="0">
                <a:solidFill>
                  <a:srgbClr val="000000"/>
                </a:solidFill>
                <a:cs typeface="Calibri Light"/>
              </a:rPr>
            </a:br>
            <a:r>
              <a:rPr lang="fi-FI" sz="3400">
                <a:ea typeface="+mj-lt"/>
                <a:cs typeface="+mj-lt"/>
              </a:rPr>
              <a:t>&gt; Itsensä johtaminen on tietoisten valintojen tekemistä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5E54C-1770-49B9-81A7-C582237D8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Kykyä...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7C296B-5074-4EF0-BA01-5C4E681675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toimia omaehtoisesti ilman ulkopuolisen ohjauksen ja kontrollin tarvetta. </a:t>
            </a:r>
            <a:endParaRPr lang="en-US" sz="2200"/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Hänen tulee olla </a:t>
            </a:r>
          </a:p>
          <a:p>
            <a:r>
              <a:rPr lang="en-US" sz="2200">
                <a:ea typeface="+mn-lt"/>
                <a:cs typeface="+mn-lt"/>
              </a:rPr>
              <a:t>Itsemotivoitunut</a:t>
            </a:r>
            <a:endParaRPr lang="en-US" sz="2200">
              <a:cs typeface="Calibri" panose="020F0502020204030204"/>
            </a:endParaRPr>
          </a:p>
          <a:p>
            <a:r>
              <a:rPr lang="en-US" sz="2200">
                <a:ea typeface="+mn-lt"/>
                <a:cs typeface="+mn-lt"/>
              </a:rPr>
              <a:t>Päämäärä eli käsitys siitä, mitä tavoitetta kohti hän itseohjautuu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Tarvittava osaaminen päämääränsä tavoitteluun</a:t>
            </a:r>
            <a:endParaRPr lang="en-US" sz="2200"/>
          </a:p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Lähde: Miia Savaspuro 2019</a:t>
            </a:r>
            <a:endParaRPr lang="en-US" sz="2200"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6623D-C576-4D37-8FA5-9C1DFBBCF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9917"/>
            <a:ext cx="5672018" cy="795158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8 tapaa parempaan itsensä johtamiseen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6438C9-A868-45C3-B8EA-4D82006339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Pidä itsestäsi huolta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Suunnittele ajankäyttösi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Huolehdi omasta kehityksestäsi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Kunnioita työtäsi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Muista priorisoida</a:t>
            </a: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Ole oma itsesi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Ole rehellinen, luotettava ja uskottava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Tee asioita sydämellä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Lähde: EilaKaisla blogi 15.12.2014 </a:t>
            </a:r>
            <a:r>
              <a:rPr lang="en-US" dirty="0">
                <a:ea typeface="+mn-lt"/>
                <a:cs typeface="+mn-lt"/>
                <a:hlinkClick r:id="rId2"/>
              </a:rPr>
              <a:t>https://www.eilakaisla.fi/blogi/8-tapaa-parempaan-itsensa-johtamiseen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32" name="Picture 3" descr="Logo Vipuvoimaa EU:lta">
            <a:extLst>
              <a:ext uri="{FF2B5EF4-FFF2-40B4-BE49-F238E27FC236}">
                <a16:creationId xmlns:a16="http://schemas.microsoft.com/office/drawing/2014/main" id="{9E0EC64B-A818-4624-88DE-FCD072FA9D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5" y="5844928"/>
            <a:ext cx="1315616" cy="773210"/>
          </a:xfrm>
          <a:prstGeom prst="rect">
            <a:avLst/>
          </a:prstGeom>
        </p:spPr>
      </p:pic>
      <p:pic>
        <p:nvPicPr>
          <p:cNvPr id="33" name="Picture 2" descr="Logo Euroopan unioni, sosiaalirahasto">
            <a:extLst>
              <a:ext uri="{FF2B5EF4-FFF2-40B4-BE49-F238E27FC236}">
                <a16:creationId xmlns:a16="http://schemas.microsoft.com/office/drawing/2014/main" id="{57A7BE6E-522D-43A0-BFD6-E13EF9B1920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4" y="5984271"/>
            <a:ext cx="1174103" cy="873729"/>
          </a:xfrm>
          <a:prstGeom prst="rect">
            <a:avLst/>
          </a:prstGeom>
        </p:spPr>
      </p:pic>
      <p:pic>
        <p:nvPicPr>
          <p:cNvPr id="19" name="Picture 1" descr="DUUNI-hankkeen logo">
            <a:extLst>
              <a:ext uri="{FF2B5EF4-FFF2-40B4-BE49-F238E27FC236}">
                <a16:creationId xmlns:a16="http://schemas.microsoft.com/office/drawing/2014/main" id="{245C1874-5F6D-49E6-86F3-EBB36E1DE6EB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347185" y="281149"/>
            <a:ext cx="1752203" cy="16502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C980B54C-DF65-4859-B33A-564B16442B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98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D675411-AF5F-4EC3-AE5E-383FE10D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512" y="2120519"/>
            <a:ext cx="1823050" cy="1783076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594EE6EB-CF04-4DD5-A0EB-F7740BD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07" y="365125"/>
            <a:ext cx="9250393" cy="1339940"/>
          </a:xfrm>
        </p:spPr>
        <p:txBody>
          <a:bodyPr>
            <a:normAutofit/>
          </a:bodyPr>
          <a:lstStyle/>
          <a:p>
            <a:pPr algn="ctr"/>
            <a:r>
              <a:rPr lang="fi-FI" sz="3400">
                <a:ea typeface="+mj-lt"/>
                <a:cs typeface="+mj-lt"/>
              </a:rPr>
              <a:t>Osaamisen tunnistamisen työkaluja / </a:t>
            </a:r>
            <a:br>
              <a:rPr lang="fi-FI" sz="3400" dirty="0">
                <a:ea typeface="+mj-lt"/>
                <a:cs typeface="+mj-lt"/>
              </a:rPr>
            </a:br>
            <a:r>
              <a:rPr lang="fi-FI" sz="3400">
                <a:ea typeface="+mj-lt"/>
                <a:cs typeface="+mj-lt"/>
              </a:rPr>
              <a:t>Resilienssi ja Itsensä johtaminen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7C296B-5074-4EF0-BA01-5C4E6816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285"/>
            <a:ext cx="6849374" cy="41644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>
                <a:ea typeface="+mn-lt"/>
                <a:cs typeface="+mn-lt"/>
              </a:rPr>
              <a:t>Resilienssi: itsearviointi/ self evaluation</a:t>
            </a:r>
            <a:endParaRPr lang="en-US" sz="2000">
              <a:cs typeface="Calibri" panose="020F0502020204030204"/>
            </a:endParaRPr>
          </a:p>
          <a:p>
            <a:r>
              <a:rPr lang="en-US" sz="2000" dirty="0">
                <a:ea typeface="+mn-lt"/>
                <a:cs typeface="+mn-lt"/>
                <a:hlinkClick r:id="rId4"/>
              </a:rPr>
              <a:t>http://www.resilience-project.eu/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>
              <a:cs typeface="Calibri" panose="020F0502020204030204"/>
            </a:endParaRPr>
          </a:p>
          <a:p>
            <a:pPr lvl="1"/>
            <a:r>
              <a:rPr lang="en-US" sz="1600" dirty="0">
                <a:ea typeface="+mn-lt"/>
                <a:cs typeface="+mn-lt"/>
                <a:hlinkClick r:id="rId5"/>
              </a:rPr>
              <a:t>http://www.resilience-project.eu/uploads/media/self_evaluation_fi.pdf</a:t>
            </a:r>
            <a:endParaRPr lang="en-US" sz="1600">
              <a:cs typeface="Calibri"/>
            </a:endParaRPr>
          </a:p>
          <a:p>
            <a:pPr lvl="1"/>
            <a:r>
              <a:rPr lang="en-US" sz="1600" dirty="0">
                <a:ea typeface="+mn-lt"/>
                <a:cs typeface="+mn-lt"/>
                <a:hlinkClick r:id="rId6"/>
              </a:rPr>
              <a:t>http://www.re</a:t>
            </a:r>
            <a:r>
              <a:rPr lang="en-US" sz="1600" u="sng" dirty="0">
                <a:ea typeface="+mn-lt"/>
                <a:cs typeface="+mn-lt"/>
                <a:hlinkClick r:id="rId6"/>
              </a:rPr>
              <a:t>silience</a:t>
            </a:r>
            <a:r>
              <a:rPr lang="en-US" sz="1600" u="sng" dirty="0">
                <a:ea typeface="+mn-lt"/>
                <a:cs typeface="+mn-lt"/>
              </a:rPr>
              <a:t>-</a:t>
            </a:r>
            <a:r>
              <a:rPr lang="en-US" sz="1600" u="sng" dirty="0">
                <a:ea typeface="+mn-lt"/>
                <a:cs typeface="+mn-lt"/>
                <a:hlinkClick r:id="rId6"/>
              </a:rPr>
              <a:t>proj</a:t>
            </a:r>
            <a:r>
              <a:rPr lang="en-US" sz="1600" dirty="0">
                <a:ea typeface="+mn-lt"/>
                <a:cs typeface="+mn-lt"/>
                <a:hlinkClick r:id="rId6"/>
              </a:rPr>
              <a:t>ect.eu/fileadmin/documents/Personal_Profile_fi.pdf</a:t>
            </a:r>
            <a:endParaRPr lang="en-US" sz="1600">
              <a:cs typeface="Calibri"/>
            </a:endParaRPr>
          </a:p>
          <a:p>
            <a:r>
              <a:rPr lang="en-US" sz="2000" dirty="0">
                <a:ea typeface="+mn-lt"/>
                <a:cs typeface="+mn-lt"/>
                <a:hlinkClick r:id="rId7"/>
              </a:rPr>
              <a:t>https://www.ttl.fi/resilienssi-pikatesti/</a:t>
            </a: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Itseohjautuvuusmittari, Filosofian Akatemia Oy </a:t>
            </a:r>
            <a:r>
              <a:rPr lang="en-US" sz="2000" dirty="0">
                <a:ea typeface="+mn-lt"/>
                <a:cs typeface="+mn-lt"/>
                <a:hlinkClick r:id="rId8"/>
              </a:rPr>
              <a:t>https://filosofianakatemia.fi/palvelut/itseohjautuvuusmittari#testi</a:t>
            </a:r>
            <a:endParaRPr lang="en-US" sz="2000" dirty="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FUTURESCORE –testit. Kuinka sinä ja työyhteisösi pärjäätte tulevaisuudessa? Ilmarinen Oy </a:t>
            </a:r>
            <a:r>
              <a:rPr lang="en-US" sz="2000" dirty="0">
                <a:ea typeface="+mn-lt"/>
                <a:cs typeface="+mn-lt"/>
                <a:hlinkClick r:id="rId9"/>
              </a:rPr>
              <a:t>https://futurescore.ilmarinen.fi/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</p:txBody>
      </p:sp>
      <p:pic>
        <p:nvPicPr>
          <p:cNvPr id="32" name="Picture 3" descr="Logo Vipuvoimaa EU:lta">
            <a:extLst>
              <a:ext uri="{FF2B5EF4-FFF2-40B4-BE49-F238E27FC236}">
                <a16:creationId xmlns:a16="http://schemas.microsoft.com/office/drawing/2014/main" id="{9E0EC64B-A818-4624-88DE-FCD072FA9DA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5" y="5844928"/>
            <a:ext cx="1315616" cy="773210"/>
          </a:xfrm>
          <a:prstGeom prst="rect">
            <a:avLst/>
          </a:prstGeom>
        </p:spPr>
      </p:pic>
      <p:pic>
        <p:nvPicPr>
          <p:cNvPr id="33" name="Picture 2" descr="Logo Euroopan unioni, sosiaalirahasto">
            <a:extLst>
              <a:ext uri="{FF2B5EF4-FFF2-40B4-BE49-F238E27FC236}">
                <a16:creationId xmlns:a16="http://schemas.microsoft.com/office/drawing/2014/main" id="{57A7BE6E-522D-43A0-BFD6-E13EF9B19203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4" y="5984271"/>
            <a:ext cx="1174103" cy="873729"/>
          </a:xfrm>
          <a:prstGeom prst="rect">
            <a:avLst/>
          </a:prstGeom>
        </p:spPr>
      </p:pic>
      <p:pic>
        <p:nvPicPr>
          <p:cNvPr id="19" name="Picture 1" descr="DUUNI-hankkeen logo">
            <a:extLst>
              <a:ext uri="{FF2B5EF4-FFF2-40B4-BE49-F238E27FC236}">
                <a16:creationId xmlns:a16="http://schemas.microsoft.com/office/drawing/2014/main" id="{245C1874-5F6D-49E6-86F3-EBB36E1DE6EB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347185" y="281149"/>
            <a:ext cx="1752203" cy="16502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C980B54C-DF65-4859-B33A-564B16442B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633C63-3CEE-4929-AAF1-BCFCB92A07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8135" y="4063933"/>
            <a:ext cx="2124974" cy="161998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56D3A02-FFD5-4371-99C2-C25EBCBF63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69570" y="2355912"/>
            <a:ext cx="2053087" cy="15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594EE6EB-CF04-4DD5-A0EB-F7740BD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07" y="365125"/>
            <a:ext cx="9250393" cy="133994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400" dirty="0" err="1">
                <a:ea typeface="+mj-lt"/>
                <a:cs typeface="+mj-lt"/>
              </a:rPr>
              <a:t>Resilienssi</a:t>
            </a:r>
            <a:r>
              <a:rPr lang="fi-FI" sz="3400" dirty="0">
                <a:ea typeface="+mj-lt"/>
                <a:cs typeface="+mj-lt"/>
              </a:rPr>
              <a:t> ja Itsensä johtaminen </a:t>
            </a:r>
            <a:br>
              <a:rPr lang="fi-FI" sz="3400" dirty="0">
                <a:ea typeface="+mj-lt"/>
                <a:cs typeface="+mj-lt"/>
              </a:rPr>
            </a:br>
            <a:r>
              <a:rPr lang="fi-FI" sz="3400" dirty="0">
                <a:ea typeface="+mj-lt"/>
                <a:cs typeface="+mj-lt"/>
              </a:rPr>
              <a:t> - kerro omia esimerkkejä ohjauksen hyvistä käytännöistä.</a:t>
            </a:r>
            <a:endParaRPr lang="en-US">
              <a:cs typeface="Calibri Light" panose="020F0302020204030204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7C296B-5074-4EF0-BA01-5C4E68167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" name="Picture 3" descr="Logo Vipuvoimaa EU:lta">
            <a:extLst>
              <a:ext uri="{FF2B5EF4-FFF2-40B4-BE49-F238E27FC236}">
                <a16:creationId xmlns:a16="http://schemas.microsoft.com/office/drawing/2014/main" id="{9E0EC64B-A818-4624-88DE-FCD072FA9D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5" y="5844928"/>
            <a:ext cx="1315616" cy="773210"/>
          </a:xfrm>
          <a:prstGeom prst="rect">
            <a:avLst/>
          </a:prstGeom>
        </p:spPr>
      </p:pic>
      <p:pic>
        <p:nvPicPr>
          <p:cNvPr id="33" name="Picture 2" descr="Logo Euroopan unioni, sosiaalirahasto">
            <a:extLst>
              <a:ext uri="{FF2B5EF4-FFF2-40B4-BE49-F238E27FC236}">
                <a16:creationId xmlns:a16="http://schemas.microsoft.com/office/drawing/2014/main" id="{57A7BE6E-522D-43A0-BFD6-E13EF9B192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4" y="5984271"/>
            <a:ext cx="1174103" cy="873729"/>
          </a:xfrm>
          <a:prstGeom prst="rect">
            <a:avLst/>
          </a:prstGeom>
        </p:spPr>
      </p:pic>
      <p:pic>
        <p:nvPicPr>
          <p:cNvPr id="19" name="Picture 1" descr="DUUNI-hankkeen logo">
            <a:extLst>
              <a:ext uri="{FF2B5EF4-FFF2-40B4-BE49-F238E27FC236}">
                <a16:creationId xmlns:a16="http://schemas.microsoft.com/office/drawing/2014/main" id="{245C1874-5F6D-49E6-86F3-EBB36E1DE6E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7"/>
          <a:stretch/>
        </p:blipFill>
        <p:spPr>
          <a:xfrm>
            <a:off x="347185" y="281149"/>
            <a:ext cx="1752203" cy="16502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C980B54C-DF65-4859-B33A-564B16442BC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1143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49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586</Words>
  <Application>Microsoft Office PowerPoint</Application>
  <PresentationFormat>Laajakuva</PresentationFormat>
  <Paragraphs>85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Valmennustapaamisen ohjelma</vt:lpstr>
      <vt:lpstr>Tulevaisuuden työelämätaidot TOP10</vt:lpstr>
      <vt:lpstr>Resilienssi (Poijula, 2017)</vt:lpstr>
      <vt:lpstr>Resilienttien ihmisten ominaispiirteitä</vt:lpstr>
      <vt:lpstr>Itseohjautuvuus &gt; Itsensä johtaminen on tietoisten valintojen tekemistä</vt:lpstr>
      <vt:lpstr>Osaamisen tunnistamisen työkaluja /  Resilienssi ja Itsensä johtaminen</vt:lpstr>
      <vt:lpstr>Resilienssi ja Itsensä johtaminen   - kerro omia esimerkkejä ohjauksen hyvistä käytännöistä.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Tarja Tolonen</dc:creator>
  <cp:lastModifiedBy>Tarja Tolonen</cp:lastModifiedBy>
  <cp:revision>733</cp:revision>
  <dcterms:created xsi:type="dcterms:W3CDTF">2020-10-26T11:18:27Z</dcterms:created>
  <dcterms:modified xsi:type="dcterms:W3CDTF">2020-12-04T09:56:40Z</dcterms:modified>
</cp:coreProperties>
</file>